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44" r:id="rId4"/>
  </p:sldMasterIdLst>
  <p:notesMasterIdLst>
    <p:notesMasterId r:id="rId11"/>
  </p:notesMasterIdLst>
  <p:sldIdLst>
    <p:sldId id="261" r:id="rId5"/>
    <p:sldId id="265" r:id="rId6"/>
    <p:sldId id="264" r:id="rId7"/>
    <p:sldId id="262" r:id="rId8"/>
    <p:sldId id="266" r:id="rId9"/>
    <p:sldId id="263" r:id="rId10"/>
  </p:sldIdLst>
  <p:sldSz cx="9144000" cy="6858000" type="screen4x3"/>
  <p:notesSz cx="6808788" cy="99409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84" charset="0"/>
        <a:ea typeface="ヒラギノ角ゴ Pro W3" pitchFamily="84" charset="-128"/>
        <a:cs typeface="ヒラギノ角ゴ Pro W3" pitchFamily="84" charset="-128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84" charset="0"/>
        <a:ea typeface="ヒラギノ角ゴ Pro W3" pitchFamily="84" charset="-128"/>
        <a:cs typeface="ヒラギノ角ゴ Pro W3" pitchFamily="84" charset="-128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84" charset="0"/>
        <a:ea typeface="ヒラギノ角ゴ Pro W3" pitchFamily="84" charset="-128"/>
        <a:cs typeface="ヒラギノ角ゴ Pro W3" pitchFamily="84" charset="-128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84" charset="0"/>
        <a:ea typeface="ヒラギノ角ゴ Pro W3" pitchFamily="84" charset="-128"/>
        <a:cs typeface="ヒラギノ角ゴ Pro W3" pitchFamily="84" charset="-128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84" charset="0"/>
        <a:ea typeface="ヒラギノ角ゴ Pro W3" pitchFamily="84" charset="-128"/>
        <a:cs typeface="ヒラギノ角ゴ Pro W3" pitchFamily="84" charset="-128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Arial" pitchFamily="84" charset="0"/>
        <a:ea typeface="ヒラギノ角ゴ Pro W3" pitchFamily="84" charset="-128"/>
        <a:cs typeface="ヒラギノ角ゴ Pro W3" pitchFamily="84" charset="-128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Arial" pitchFamily="84" charset="0"/>
        <a:ea typeface="ヒラギノ角ゴ Pro W3" pitchFamily="84" charset="-128"/>
        <a:cs typeface="ヒラギノ角ゴ Pro W3" pitchFamily="84" charset="-128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Arial" pitchFamily="84" charset="0"/>
        <a:ea typeface="ヒラギノ角ゴ Pro W3" pitchFamily="84" charset="-128"/>
        <a:cs typeface="ヒラギノ角ゴ Pro W3" pitchFamily="84" charset="-128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Arial" pitchFamily="84" charset="0"/>
        <a:ea typeface="ヒラギノ角ゴ Pro W3" pitchFamily="84" charset="-128"/>
        <a:cs typeface="ヒラギノ角ゴ Pro W3" pitchFamily="84" charset="-128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Steve Taylor" initials="SPT" lastIdx="2" clrIdx="0"/>
  <p:cmAuthor id="1" name="Pete Burkinshaw" initials="PB" lastIdx="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AE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6" autoAdjust="0"/>
    <p:restoredTop sz="94707" autoAdjust="0"/>
  </p:normalViewPr>
  <p:slideViewPr>
    <p:cSldViewPr>
      <p:cViewPr>
        <p:scale>
          <a:sx n="77" d="100"/>
          <a:sy n="77" d="100"/>
        </p:scale>
        <p:origin x="-2848" y="-115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printerSettings" Target="printerSettings/printerSettings1.bin"/><Relationship Id="rId13" Type="http://schemas.openxmlformats.org/officeDocument/2006/relationships/commentAuthors" Target="commentAuthors.xml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customXml" Target="../customXml/item1.xml"/><Relationship Id="rId2" Type="http://schemas.openxmlformats.org/officeDocument/2006/relationships/customXml" Target="../customXml/item2.xml"/><Relationship Id="rId3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0475" cy="49704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6737" y="0"/>
            <a:ext cx="2950475" cy="49704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6949E6C6-4B8F-4672-8CF4-FB16948CBE13}" type="datetimeFigureOut">
              <a:rPr lang="en-US"/>
              <a:pPr>
                <a:defRPr/>
              </a:pPr>
              <a:t>05/06/18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7288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0879" y="4721940"/>
            <a:ext cx="5447030" cy="44734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42154"/>
            <a:ext cx="2950475" cy="49704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6737" y="9442154"/>
            <a:ext cx="2950475" cy="49704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9AE0CBF3-2A0A-4409-B599-FEFEAF974B8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517103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pitchFamily="84" charset="-128"/>
        <a:cs typeface="ヒラギノ角ゴ Pro W3" pitchFamily="84" charset="-128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pitchFamily="84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pitchFamily="84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pitchFamily="84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pitchFamily="84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jpe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hyperlink" Target="mailto:publications@phe.gov.uk" TargetMode="Externa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2133303"/>
            <a:ext cx="9144000" cy="4724697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 dirty="0"/>
          </a:p>
        </p:txBody>
      </p:sp>
      <p:sp>
        <p:nvSpPr>
          <p:cNvPr id="5" name="Rectangle 4"/>
          <p:cNvSpPr>
            <a:spLocks noChangeArrowheads="1"/>
          </p:cNvSpPr>
          <p:nvPr userDrawn="1"/>
        </p:nvSpPr>
        <p:spPr bwMode="auto">
          <a:xfrm>
            <a:off x="0" y="1988840"/>
            <a:ext cx="9144000" cy="144463"/>
          </a:xfrm>
          <a:prstGeom prst="rect">
            <a:avLst/>
          </a:prstGeom>
          <a:solidFill>
            <a:srgbClr val="00AE9E"/>
          </a:solidFill>
          <a:ln w="9525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58000" y="2492896"/>
            <a:ext cx="7633648" cy="1724503"/>
          </a:xfrm>
          <a:ln>
            <a:noFill/>
          </a:ln>
        </p:spPr>
        <p:txBody>
          <a:bodyPr anchor="t">
            <a:noAutofit/>
          </a:bodyPr>
          <a:lstStyle>
            <a:lvl1pPr algn="l">
              <a:defRPr sz="4500" baseline="0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58000" y="6021288"/>
            <a:ext cx="7633648" cy="338336"/>
          </a:xfrm>
        </p:spPr>
        <p:txBody>
          <a:bodyPr anchor="b">
            <a:normAutofit/>
          </a:bodyPr>
          <a:lstStyle>
            <a:lvl1pPr marL="0" indent="0" algn="l">
              <a:spcBef>
                <a:spcPts val="0"/>
              </a:spcBef>
              <a:buNone/>
              <a:defRPr sz="2000" b="0" i="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</a:p>
        </p:txBody>
      </p:sp>
      <p:pic>
        <p:nvPicPr>
          <p:cNvPr id="9" name="Picture 8" descr="\\colhpafil004\Colindale_Data\HQ Group and LARS\Group Data\Design\Branding and logos\PHE logos with strapline\Small without Old French text\PHE small logo for A4.jpg"/>
          <p:cNvPicPr/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3674110" cy="181229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(1 line)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62702" y="548680"/>
            <a:ext cx="8028000" cy="648072"/>
          </a:xfrm>
        </p:spPr>
        <p:txBody>
          <a:bodyPr anchor="t" anchorCtr="0"/>
          <a:lstStyle>
            <a:lvl1pPr>
              <a:defRPr sz="4000" baseline="0">
                <a:solidFill>
                  <a:srgbClr val="00AE9E"/>
                </a:solidFill>
                <a:latin typeface="Arial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58000" y="1412776"/>
            <a:ext cx="8028000" cy="4739679"/>
          </a:xfrm>
        </p:spPr>
        <p:txBody>
          <a:bodyPr/>
          <a:lstStyle>
            <a:lvl1pPr marL="4763" indent="-4763">
              <a:lnSpc>
                <a:spcPct val="114000"/>
              </a:lnSpc>
              <a:spcBef>
                <a:spcPts val="0"/>
              </a:spcBef>
              <a:defRPr sz="1800" b="0" baseline="0">
                <a:solidFill>
                  <a:schemeClr val="tx1"/>
                </a:solidFill>
              </a:defRPr>
            </a:lvl1pPr>
          </a:lstStyle>
          <a:p>
            <a:pPr lvl="0"/>
            <a:r>
              <a:rPr lang="en-US" dirty="0" smtClean="0"/>
              <a:t>Text should be 12-18pt Arial. Do not use other fonts.</a:t>
            </a:r>
          </a:p>
          <a:p>
            <a:pPr lvl="0"/>
            <a:endParaRPr lang="en-US" b="1" dirty="0" smtClean="0">
              <a:latin typeface="Arial" pitchFamily="84" charset="0"/>
            </a:endParaRPr>
          </a:p>
          <a:p>
            <a:pPr lvl="0"/>
            <a:r>
              <a:rPr lang="en-US" b="1" dirty="0" smtClean="0">
                <a:latin typeface="Arial" pitchFamily="84" charset="0"/>
              </a:rPr>
              <a:t>Note</a:t>
            </a:r>
          </a:p>
          <a:p>
            <a:pPr lvl="0"/>
            <a:r>
              <a:rPr lang="en-US" dirty="0" smtClean="0">
                <a:latin typeface="Arial" pitchFamily="84" charset="0"/>
              </a:rPr>
              <a:t>This template should NOT be used to create publications, as this may mean</a:t>
            </a:r>
          </a:p>
          <a:p>
            <a:pPr lvl="0"/>
            <a:r>
              <a:rPr lang="en-US" dirty="0" smtClean="0">
                <a:latin typeface="Arial" pitchFamily="84" charset="0"/>
              </a:rPr>
              <a:t>publication on GOV.UK will not be possible. </a:t>
            </a:r>
          </a:p>
          <a:p>
            <a:pPr lvl="0"/>
            <a:endParaRPr lang="en-US" dirty="0" smtClean="0">
              <a:latin typeface="Arial" pitchFamily="84" charset="0"/>
            </a:endParaRPr>
          </a:p>
          <a:p>
            <a:pPr lvl="0"/>
            <a:r>
              <a:rPr lang="en-US" dirty="0" smtClean="0">
                <a:latin typeface="Arial" pitchFamily="84" charset="0"/>
              </a:rPr>
              <a:t>Please contact </a:t>
            </a:r>
            <a:r>
              <a:rPr lang="en-US" dirty="0" smtClean="0">
                <a:latin typeface="Arial" pitchFamily="84" charset="0"/>
                <a:hlinkClick r:id="rId2"/>
              </a:rPr>
              <a:t>publications@phe.gov.uk</a:t>
            </a:r>
            <a:r>
              <a:rPr lang="en-US" dirty="0" smtClean="0">
                <a:latin typeface="Arial" pitchFamily="84" charset="0"/>
              </a:rPr>
              <a:t> for more details</a:t>
            </a:r>
          </a:p>
          <a:p>
            <a:pPr lvl="0"/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0"/>
          </p:nvPr>
        </p:nvSpPr>
        <p:spPr>
          <a:xfrm>
            <a:off x="0" y="6308725"/>
            <a:ext cx="9144000" cy="549275"/>
          </a:xfrm>
        </p:spPr>
        <p:txBody>
          <a:bodyPr/>
          <a:lstStyle>
            <a:lvl1pPr>
              <a:defRPr/>
            </a:lvl1pPr>
          </a:lstStyle>
          <a:p>
            <a:pPr marL="531813">
              <a:defRPr/>
            </a:pPr>
            <a:r>
              <a:rPr lang="en-US" dirty="0" smtClean="0"/>
              <a:t>  </a:t>
            </a:r>
            <a:fld id="{2565FA6D-D4C8-4C4C-AC4B-3269734D34D8}" type="slidenum">
              <a:rPr lang="en-US" smtClean="0"/>
              <a:pPr marL="531813">
                <a:defRPr/>
              </a:pPr>
              <a:t>‹#›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marL="173038" indent="0" algn="l">
              <a:defRPr sz="1200" baseline="0">
                <a:solidFill>
                  <a:schemeClr val="bg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r>
              <a:rPr lang="en-GB" dirty="0" smtClean="0"/>
              <a:t>Prescribed medicines that may cause dependence or withdrawal: a review of the evidence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57213" y="274638"/>
            <a:ext cx="8029575" cy="1143000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557213" y="1600200"/>
            <a:ext cx="8029575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3"/>
            <a:r>
              <a:rPr lang="en-US" dirty="0"/>
              <a:t>Third </a:t>
            </a:r>
            <a:r>
              <a:rPr lang="en-US" dirty="0" smtClean="0"/>
              <a:t>level</a:t>
            </a:r>
          </a:p>
          <a:p>
            <a:pPr lvl="4"/>
            <a:r>
              <a:rPr lang="en-US" dirty="0" smtClean="0"/>
              <a:t>Fourth </a:t>
            </a:r>
            <a:r>
              <a:rPr lang="en-US" dirty="0"/>
              <a:t>level</a:t>
            </a:r>
          </a:p>
          <a:p>
            <a:pPr lvl="5"/>
            <a:r>
              <a:rPr lang="en-US" dirty="0" smtClean="0"/>
              <a:t>Fifth </a:t>
            </a:r>
            <a:r>
              <a:rPr lang="en-US" dirty="0"/>
              <a:t>level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0" y="6308725"/>
            <a:ext cx="9144000" cy="549275"/>
          </a:xfrm>
          <a:prstGeom prst="rect">
            <a:avLst/>
          </a:prstGeom>
          <a:solidFill>
            <a:schemeClr val="bg2"/>
          </a:solidFill>
        </p:spPr>
        <p:txBody>
          <a:bodyPr vert="horz" wrap="square" lIns="0" tIns="0" rIns="91440" bIns="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  </a:t>
            </a:r>
            <a:fld id="{45F8D313-CCBE-49D6-A3BC-57B1848DFB52}" type="slidenum">
              <a:rPr lang="en-US" smtClean="0"/>
              <a:pPr>
                <a:defRPr/>
              </a:pPr>
              <a:t>‹#›</a:t>
            </a:fld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3"/>
          </p:nvPr>
        </p:nvSpPr>
        <p:spPr>
          <a:xfrm>
            <a:off x="900113" y="6308725"/>
            <a:ext cx="8064375" cy="549275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baseline="0">
                <a:solidFill>
                  <a:schemeClr val="bg1"/>
                </a:solidFill>
                <a:latin typeface="Arial" pitchFamily="34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GB" dirty="0" smtClean="0"/>
              <a:t>Prescribed medicines that may cause dependence or withdrawal: a review of the evidence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4" r:id="rId1"/>
    <p:sldLayoutId id="2147483755" r:id="rId2"/>
  </p:sldLayoutIdLst>
  <p:hf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 kern="1200" spc="-150">
          <a:solidFill>
            <a:srgbClr val="00AE9E"/>
          </a:solidFill>
          <a:latin typeface="+mj-lt"/>
          <a:ea typeface="ヒラギノ角ゴ Pro W3" pitchFamily="84" charset="-128"/>
          <a:cs typeface="ヒラギノ角ゴ Pro W3" pitchFamily="84" charset="-128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pitchFamily="84" charset="0"/>
          <a:ea typeface="ヒラギノ角ゴ Pro W3" pitchFamily="84" charset="-128"/>
          <a:cs typeface="ヒラギノ角ゴ Pro W3" pitchFamily="84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pitchFamily="84" charset="0"/>
          <a:ea typeface="ヒラギノ角ゴ Pro W3" pitchFamily="84" charset="-128"/>
          <a:cs typeface="ヒラギノ角ゴ Pro W3" pitchFamily="84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pitchFamily="84" charset="0"/>
          <a:ea typeface="ヒラギノ角ゴ Pro W3" pitchFamily="84" charset="-128"/>
          <a:cs typeface="ヒラギノ角ゴ Pro W3" pitchFamily="84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pitchFamily="84" charset="0"/>
          <a:ea typeface="ヒラギノ角ゴ Pro W3" pitchFamily="84" charset="-128"/>
          <a:cs typeface="ヒラギノ角ゴ Pro W3" pitchFamily="84" charset="-128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pitchFamily="84" charset="0"/>
          <a:ea typeface="ヒラギノ角ゴ Pro W3" pitchFamily="84" charset="-128"/>
          <a:cs typeface="ヒラギノ角ゴ Pro W3" pitchFamily="84" charset="-128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pitchFamily="84" charset="0"/>
          <a:ea typeface="ヒラギノ角ゴ Pro W3" pitchFamily="84" charset="-128"/>
          <a:cs typeface="ヒラギノ角ゴ Pro W3" pitchFamily="84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pitchFamily="84" charset="0"/>
          <a:ea typeface="ヒラギノ角ゴ Pro W3" pitchFamily="84" charset="-128"/>
          <a:cs typeface="ヒラギノ角ゴ Pro W3" pitchFamily="84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pitchFamily="84" charset="0"/>
          <a:ea typeface="ヒラギノ角ゴ Pro W3" pitchFamily="84" charset="-128"/>
          <a:cs typeface="ヒラギノ角ゴ Pro W3" pitchFamily="84" charset="-128"/>
        </a:defRPr>
      </a:lvl9pPr>
    </p:titleStyle>
    <p:bodyStyle>
      <a:lvl1pPr marL="342900" indent="-342900" algn="l" rtl="0" eaLnBrk="0" fontAlgn="base" hangingPunct="0">
        <a:spcBef>
          <a:spcPts val="1200"/>
        </a:spcBef>
        <a:spcAft>
          <a:spcPct val="0"/>
        </a:spcAft>
        <a:buFont typeface="Arial" pitchFamily="84" charset="0"/>
        <a:defRPr kern="1200" baseline="0">
          <a:solidFill>
            <a:srgbClr val="00AE9E"/>
          </a:solidFill>
          <a:latin typeface="Arial" pitchFamily="34" charset="0"/>
          <a:ea typeface="ヒラギノ角ゴ Pro W3" pitchFamily="84" charset="-128"/>
          <a:cs typeface="ヒラギノ角ゴ Pro W3" pitchFamily="84" charset="-128"/>
        </a:defRPr>
      </a:lvl1pPr>
      <a:lvl2pPr marL="354013" indent="-176213" algn="l" rtl="0" eaLnBrk="0" fontAlgn="base" hangingPunct="0">
        <a:spcBef>
          <a:spcPts val="600"/>
        </a:spcBef>
        <a:spcAft>
          <a:spcPct val="0"/>
        </a:spcAft>
        <a:defRPr kern="1200" baseline="0">
          <a:solidFill>
            <a:schemeClr val="tx1"/>
          </a:solidFill>
          <a:latin typeface="Arial" pitchFamily="34" charset="0"/>
          <a:ea typeface="ヒラギノ角ゴ Pro W3" pitchFamily="84" charset="-128"/>
          <a:cs typeface="+mn-cs"/>
        </a:defRPr>
      </a:lvl2pPr>
      <a:lvl3pPr marL="215900" indent="-215900" algn="l" rtl="0" eaLnBrk="0" fontAlgn="base" hangingPunct="0">
        <a:spcBef>
          <a:spcPts val="600"/>
        </a:spcBef>
        <a:spcAft>
          <a:spcPct val="0"/>
        </a:spcAft>
        <a:buFont typeface="Arial" pitchFamily="84" charset="0"/>
        <a:buChar char="•"/>
        <a:defRPr kern="1200">
          <a:solidFill>
            <a:schemeClr val="tx1"/>
          </a:solidFill>
          <a:latin typeface="Arial" pitchFamily="34" charset="0"/>
          <a:ea typeface="ヒラギノ角ゴ Pro W3" pitchFamily="84" charset="-128"/>
          <a:cs typeface="+mn-cs"/>
        </a:defRPr>
      </a:lvl3pPr>
      <a:lvl4pPr marL="625475" indent="-190500" algn="l" rtl="0" eaLnBrk="0" fontAlgn="base" hangingPunct="0">
        <a:spcBef>
          <a:spcPts val="600"/>
        </a:spcBef>
        <a:spcAft>
          <a:spcPct val="0"/>
        </a:spcAft>
        <a:buFont typeface="Arial" pitchFamily="34" charset="0"/>
        <a:buChar char="•"/>
        <a:defRPr sz="1600" kern="1200">
          <a:solidFill>
            <a:schemeClr val="tx1"/>
          </a:solidFill>
          <a:latin typeface="Arial" pitchFamily="34" charset="0"/>
          <a:ea typeface="ヒラギノ角ゴ Pro W3" pitchFamily="84" charset="-128"/>
          <a:cs typeface="+mn-cs"/>
        </a:defRPr>
      </a:lvl4pPr>
      <a:lvl5pPr marL="1073150" indent="-1778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1500" kern="1200">
          <a:solidFill>
            <a:schemeClr val="tx1"/>
          </a:solidFill>
          <a:latin typeface="Arial" pitchFamily="34" charset="0"/>
          <a:ea typeface="ヒラギノ角ゴ Pro W3" pitchFamily="84" charset="-128"/>
          <a:cs typeface="+mn-cs"/>
        </a:defRPr>
      </a:lvl5pPr>
      <a:lvl6pPr marL="1520825" indent="-187325" algn="l" defTabSz="914400" rtl="0" eaLnBrk="1" latinLnBrk="0" hangingPunct="1">
        <a:spcBef>
          <a:spcPct val="20000"/>
        </a:spcBef>
        <a:buFontTx/>
        <a:buNone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PHE’s Prescribed </a:t>
            </a:r>
            <a:r>
              <a:rPr lang="en-GB" dirty="0"/>
              <a:t>M</a:t>
            </a:r>
            <a:r>
              <a:rPr lang="en-GB" dirty="0" smtClean="0"/>
              <a:t>edicines Review: an update for the APPG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GB" dirty="0"/>
              <a:t>The review will bring together the best available evidence on: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58000" y="2204864"/>
            <a:ext cx="8028000" cy="3947591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2000" dirty="0"/>
              <a:t>prevalence and prescribing </a:t>
            </a:r>
            <a:r>
              <a:rPr lang="en-GB" sz="2000" dirty="0" smtClean="0"/>
              <a:t>patterns</a:t>
            </a:r>
          </a:p>
          <a:p>
            <a:pPr marL="0" indent="0"/>
            <a:endParaRPr lang="en-GB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2000" dirty="0"/>
              <a:t>the nature and </a:t>
            </a:r>
            <a:r>
              <a:rPr lang="en-GB" sz="2000" dirty="0" smtClean="0"/>
              <a:t>factors that contribute to risk of dependence, and  withdrawal </a:t>
            </a:r>
            <a:r>
              <a:rPr lang="en-GB" sz="2000" dirty="0"/>
              <a:t>or discontinuation </a:t>
            </a:r>
            <a:r>
              <a:rPr lang="en-GB" sz="2000" dirty="0" smtClean="0"/>
              <a:t>symptoms </a:t>
            </a:r>
            <a:r>
              <a:rPr lang="en-GB" sz="2000" dirty="0"/>
              <a:t>among some people who take these </a:t>
            </a:r>
            <a:r>
              <a:rPr lang="en-GB" sz="2000" dirty="0" smtClean="0"/>
              <a:t>medicines</a:t>
            </a:r>
          </a:p>
          <a:p>
            <a:pPr marL="0" indent="0"/>
            <a:endParaRPr lang="en-GB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2000" dirty="0"/>
              <a:t>effective </a:t>
            </a:r>
            <a:r>
              <a:rPr lang="en-GB" sz="2000" dirty="0" smtClean="0"/>
              <a:t>prevention and treatment </a:t>
            </a:r>
            <a:r>
              <a:rPr lang="en-GB" sz="2000" dirty="0"/>
              <a:t>of </a:t>
            </a:r>
            <a:r>
              <a:rPr lang="en-GB" sz="2000" dirty="0" smtClean="0"/>
              <a:t>dependence, withdrawal </a:t>
            </a:r>
            <a:r>
              <a:rPr lang="en-GB" sz="2000" dirty="0"/>
              <a:t>or discontinuation symptoms for each drug category</a:t>
            </a:r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531813">
              <a:defRPr/>
            </a:pPr>
            <a:r>
              <a:rPr lang="en-US" dirty="0" smtClean="0"/>
              <a:t>  </a:t>
            </a:r>
            <a:fld id="{2565FA6D-D4C8-4C4C-AC4B-3269734D34D8}" type="slidenum">
              <a:rPr lang="en-US" smtClean="0"/>
              <a:pPr marL="531813">
                <a:defRPr/>
              </a:pPr>
              <a:t>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dirty="0" smtClean="0"/>
              <a:t>Prescribed medicines that may cause dependence or withdrawal: a review of the evidence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3524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Defining an evidence review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196752"/>
            <a:ext cx="8190464" cy="4955703"/>
          </a:xfrm>
        </p:spPr>
        <p:txBody>
          <a:bodyPr/>
          <a:lstStyle/>
          <a:p>
            <a:pPr marL="0" indent="0">
              <a:spcAft>
                <a:spcPts val="600"/>
              </a:spcAft>
            </a:pPr>
            <a:r>
              <a:rPr lang="en-GB" sz="2000" dirty="0" smtClean="0"/>
              <a:t>Systematic process to identify and synthesise best available evidence:</a:t>
            </a:r>
          </a:p>
          <a:p>
            <a:pPr lvl="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GB" sz="2000" dirty="0"/>
              <a:t>f</a:t>
            </a:r>
            <a:r>
              <a:rPr lang="en-GB" sz="2000" dirty="0" smtClean="0"/>
              <a:t>ocus on highest quality research where available</a:t>
            </a:r>
          </a:p>
          <a:p>
            <a:pPr lvl="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GB" sz="2000" dirty="0" smtClean="0"/>
              <a:t>identify relevant research </a:t>
            </a:r>
            <a:r>
              <a:rPr lang="en-GB" sz="2000" dirty="0"/>
              <a:t>studies through a </a:t>
            </a:r>
            <a:r>
              <a:rPr lang="en-GB" sz="2000" dirty="0" smtClean="0"/>
              <a:t>full search </a:t>
            </a:r>
            <a:r>
              <a:rPr lang="en-GB" sz="2000" dirty="0"/>
              <a:t>of the </a:t>
            </a:r>
            <a:r>
              <a:rPr lang="en-GB" sz="2000" dirty="0" smtClean="0"/>
              <a:t>literature (academic, but can include grey)</a:t>
            </a:r>
          </a:p>
          <a:p>
            <a:pPr lvl="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GB" sz="2000" dirty="0" smtClean="0"/>
              <a:t>critically </a:t>
            </a:r>
            <a:r>
              <a:rPr lang="en-GB" sz="2000" dirty="0"/>
              <a:t>appraise each individual </a:t>
            </a:r>
            <a:r>
              <a:rPr lang="en-GB" sz="2000" dirty="0" smtClean="0"/>
              <a:t>study (focus on quality – is it trustworthy?)</a:t>
            </a:r>
          </a:p>
          <a:p>
            <a:pPr lvl="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GB" sz="2000" dirty="0"/>
              <a:t>c</a:t>
            </a:r>
            <a:r>
              <a:rPr lang="en-GB" sz="2000" dirty="0" smtClean="0"/>
              <a:t>ombine </a:t>
            </a:r>
            <a:r>
              <a:rPr lang="en-GB" sz="2000" dirty="0"/>
              <a:t>and summarise (synthesise) </a:t>
            </a:r>
            <a:r>
              <a:rPr lang="en-GB" sz="2000" dirty="0" smtClean="0"/>
              <a:t>findings </a:t>
            </a:r>
            <a:r>
              <a:rPr lang="en-GB" sz="2000" dirty="0"/>
              <a:t>of </a:t>
            </a:r>
            <a:r>
              <a:rPr lang="en-GB" sz="2000" dirty="0" smtClean="0"/>
              <a:t>identified with consideration of quality</a:t>
            </a:r>
          </a:p>
          <a:p>
            <a:pPr marL="0" lvl="0" indent="0">
              <a:spcAft>
                <a:spcPts val="600"/>
              </a:spcAft>
            </a:pPr>
            <a:endParaRPr lang="en-GB" sz="2000" dirty="0" smtClean="0"/>
          </a:p>
          <a:p>
            <a:pPr marL="0" lvl="0" indent="0">
              <a:spcAft>
                <a:spcPts val="600"/>
              </a:spcAft>
            </a:pPr>
            <a:r>
              <a:rPr lang="en-GB" sz="2000" dirty="0" smtClean="0"/>
              <a:t>For this review:</a:t>
            </a:r>
          </a:p>
          <a:p>
            <a:pPr marL="342900" lvl="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GB" sz="2000" dirty="0" smtClean="0"/>
              <a:t>REA, including call for papers</a:t>
            </a:r>
          </a:p>
          <a:p>
            <a:pPr marL="342900" lvl="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GB" sz="2000" dirty="0" smtClean="0"/>
              <a:t>NHSBSA data analysis</a:t>
            </a:r>
            <a:endParaRPr lang="en-GB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531813">
              <a:defRPr/>
            </a:pPr>
            <a:r>
              <a:rPr lang="en-US" dirty="0" smtClean="0"/>
              <a:t>  </a:t>
            </a:r>
            <a:fld id="{2565FA6D-D4C8-4C4C-AC4B-3269734D34D8}" type="slidenum">
              <a:rPr lang="en-US" smtClean="0"/>
              <a:pPr marL="531813">
                <a:defRPr/>
              </a:pPr>
              <a:t>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dirty="0" smtClean="0"/>
              <a:t>Prescribed Medicines Review: Expert Reference Group meeting – What is an evidence review?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90494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Progress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1560" y="1196752"/>
            <a:ext cx="8028000" cy="5027711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900" dirty="0" smtClean="0"/>
              <a:t>NICE have provided an </a:t>
            </a:r>
            <a:r>
              <a:rPr lang="en-GB" sz="1900" dirty="0"/>
              <a:t>i</a:t>
            </a:r>
            <a:r>
              <a:rPr lang="en-GB" sz="1900" dirty="0" smtClean="0"/>
              <a:t>ndependent </a:t>
            </a:r>
            <a:r>
              <a:rPr lang="en-GB" sz="1900" dirty="0"/>
              <a:t>mapping </a:t>
            </a:r>
            <a:r>
              <a:rPr lang="en-GB" sz="1900" dirty="0" smtClean="0"/>
              <a:t>of the </a:t>
            </a:r>
            <a:r>
              <a:rPr lang="en-GB" sz="1900" dirty="0"/>
              <a:t>drug </a:t>
            </a:r>
            <a:r>
              <a:rPr lang="en-GB" sz="1900" dirty="0" smtClean="0"/>
              <a:t>categories in scope , including indications and guidelines. This informs the </a:t>
            </a:r>
            <a:r>
              <a:rPr lang="en-GB" sz="1900" dirty="0"/>
              <a:t>data </a:t>
            </a:r>
            <a:r>
              <a:rPr lang="en-GB" sz="1900" dirty="0" smtClean="0"/>
              <a:t>analysis which will look at prevalence and characteristics.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900" dirty="0" smtClean="0"/>
              <a:t>Data analysis plan is being finalised which will use NHS BSA  national pharmacy dispensing data. Multi-agency work has been undertaken to ensure the plan is robust (NICE, NHS BSA, PHE, NatCen)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900" dirty="0" smtClean="0"/>
              <a:t>Expert Reference Group (ERG) has had its initial meeting – large group of experts from a range of backgrounds- clinical, academic, experts by experience -  to inform the methodology and outputs of the review.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900" dirty="0" smtClean="0"/>
              <a:t>A Rapid Evidence Assessment (REA) will be commissioned externally to review the existing evidence. ERG members have recently provided comments on the draft specification.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900" dirty="0" smtClean="0"/>
              <a:t>A </a:t>
            </a:r>
            <a:r>
              <a:rPr lang="en-GB" sz="1900" dirty="0"/>
              <a:t>c</a:t>
            </a:r>
            <a:r>
              <a:rPr lang="en-GB" sz="1900" dirty="0" smtClean="0"/>
              <a:t>all for papers will be included in the REA – to include evidence on service models and papers that summarise patients’ experience.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GB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531813">
              <a:defRPr/>
            </a:pPr>
            <a:r>
              <a:rPr lang="en-US" dirty="0" smtClean="0"/>
              <a:t>  </a:t>
            </a:r>
            <a:fld id="{2565FA6D-D4C8-4C4C-AC4B-3269734D34D8}" type="slidenum">
              <a:rPr lang="en-US" smtClean="0"/>
              <a:pPr marL="531813">
                <a:defRPr/>
              </a:pPr>
              <a:t>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dirty="0"/>
              <a:t>Prescribed medicines that may cause dependence or withdrawal: a review of the evidence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426382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Timeline</a:t>
            </a:r>
            <a:r>
              <a:rPr lang="en-GB" dirty="0" smtClean="0"/>
              <a:t>*</a:t>
            </a:r>
            <a:r>
              <a:rPr lang="en-GB" dirty="0"/>
              <a:t/>
            </a:r>
            <a:br>
              <a:rPr lang="en-GB" dirty="0"/>
            </a:b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June - finalising data analysis &amp; </a:t>
            </a:r>
            <a:r>
              <a:rPr lang="en-GB" dirty="0"/>
              <a:t>start Rapid Evidence Assessment </a:t>
            </a:r>
            <a:r>
              <a:rPr lang="en-GB" dirty="0" smtClean="0"/>
              <a:t>tendering</a:t>
            </a:r>
          </a:p>
          <a:p>
            <a:pPr marL="0" indent="0"/>
            <a:endParaRPr lang="en-GB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July to December  Rapid Evidence Assessment</a:t>
            </a:r>
          </a:p>
          <a:p>
            <a:pPr marL="0" indent="0"/>
            <a:endParaRPr lang="en-GB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July – December Data analysis</a:t>
            </a:r>
          </a:p>
          <a:p>
            <a:pPr marL="0" indent="0"/>
            <a:endParaRPr lang="en-GB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Autumn ERG – look at emerging findings</a:t>
            </a:r>
          </a:p>
          <a:p>
            <a:pPr marL="0" indent="0"/>
            <a:endParaRPr lang="en-GB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Jan – March report writing</a:t>
            </a:r>
          </a:p>
          <a:p>
            <a:pPr marL="0" indent="0"/>
            <a:endParaRPr lang="en-GB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Feb/March 2019 final ERG </a:t>
            </a:r>
          </a:p>
          <a:p>
            <a:pPr marL="0" indent="0"/>
            <a:endParaRPr lang="en-GB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 smtClean="0"/>
              <a:t>Spring 2019 publish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GB" dirty="0" smtClean="0"/>
          </a:p>
          <a:p>
            <a:pPr marL="0" indent="0"/>
            <a:r>
              <a:rPr lang="en-GB" dirty="0" smtClean="0"/>
              <a:t>*exact dates subject to variation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531813">
              <a:defRPr/>
            </a:pPr>
            <a:r>
              <a:rPr lang="en-US" dirty="0" smtClean="0"/>
              <a:t>  </a:t>
            </a:r>
            <a:fld id="{2565FA6D-D4C8-4C4C-AC4B-3269734D34D8}" type="slidenum">
              <a:rPr lang="en-US" smtClean="0"/>
              <a:pPr marL="531813">
                <a:defRPr/>
              </a:pPr>
              <a:t>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dirty="0" smtClean="0"/>
              <a:t>Prescribed medicines that may cause dependence or withdrawal: a review of the evidence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24575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Next steps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2000" dirty="0" smtClean="0"/>
              <a:t>Tender for Rapid Evidence Assessment (REA) inc. call for papers – (imminent). </a:t>
            </a:r>
          </a:p>
          <a:p>
            <a:pPr marL="0" indent="0"/>
            <a:endParaRPr lang="en-GB" sz="20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2000" dirty="0" smtClean="0"/>
              <a:t>Tender- 6 weeks, REA- approx 5-6 months</a:t>
            </a:r>
          </a:p>
          <a:p>
            <a:pPr marL="0" indent="0"/>
            <a:endParaRPr lang="en-GB" sz="20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2000" dirty="0" smtClean="0"/>
              <a:t>PHE team to work closely with REA supplier to agree search strategies and mechanisms for the call for papers, to ensure inclusivity.</a:t>
            </a:r>
          </a:p>
          <a:p>
            <a:pPr marL="0" indent="0"/>
            <a:endParaRPr lang="en-GB" sz="20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2000" dirty="0" smtClean="0"/>
              <a:t>Plan to consult specialist ERG members on the next iteration of the  data analysis plan.</a:t>
            </a:r>
          </a:p>
          <a:p>
            <a:pPr marL="0" indent="0"/>
            <a:endParaRPr lang="en-GB" sz="20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2000" dirty="0" smtClean="0"/>
              <a:t>Project progress and ERG papers to be published on .gov.uk website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GB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531813">
              <a:defRPr/>
            </a:pPr>
            <a:r>
              <a:rPr lang="en-US" dirty="0" smtClean="0"/>
              <a:t>  </a:t>
            </a:r>
            <a:fld id="{2565FA6D-D4C8-4C4C-AC4B-3269734D34D8}" type="slidenum">
              <a:rPr lang="en-US" smtClean="0"/>
              <a:pPr marL="531813">
                <a:defRPr/>
              </a:pPr>
              <a:t>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dirty="0" smtClean="0"/>
              <a:t>Prescribed medicines that may cause dependence or withdrawal: a review of the evidence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Public Health England">
      <a:dk1>
        <a:sysClr val="windowText" lastClr="000000"/>
      </a:dk1>
      <a:lt1>
        <a:sysClr val="window" lastClr="FFFFFF"/>
      </a:lt1>
      <a:dk2>
        <a:srgbClr val="009966"/>
      </a:dk2>
      <a:lt2>
        <a:srgbClr val="98002E"/>
      </a:lt2>
      <a:accent1>
        <a:srgbClr val="11175E"/>
      </a:accent1>
      <a:accent2>
        <a:srgbClr val="D8B5A3"/>
      </a:accent2>
      <a:accent3>
        <a:srgbClr val="F9A25E"/>
      </a:accent3>
      <a:accent4>
        <a:srgbClr val="EEB111"/>
      </a:accent4>
      <a:accent5>
        <a:srgbClr val="00B274"/>
      </a:accent5>
      <a:accent6>
        <a:srgbClr val="A7A9AC"/>
      </a:accent6>
      <a:hlink>
        <a:srgbClr val="000000"/>
      </a:hlink>
      <a:folHlink>
        <a:srgbClr val="00000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55547DEF730D74EA5543201242B40D3" ma:contentTypeVersion="8" ma:contentTypeDescription="Create a new document." ma:contentTypeScope="" ma:versionID="52423a80864e31395eb56070ce0039dc">
  <xsd:schema xmlns:xsd="http://www.w3.org/2001/XMLSchema" xmlns:xs="http://www.w3.org/2001/XMLSchema" xmlns:p="http://schemas.microsoft.com/office/2006/metadata/properties" xmlns:ns1="http://schemas.microsoft.com/sharepoint/v3" targetNamespace="http://schemas.microsoft.com/office/2006/metadata/properties" ma:root="true" ma:fieldsID="5248a340790c531f5f28813cd99774a1" ns1:_="">
    <xsd:import namespace="http://schemas.microsoft.com/sharepoint/v3"/>
    <xsd:element name="properties">
      <xsd:complexType>
        <xsd:sequence>
          <xsd:element name="documentManagement">
            <xsd:complexType>
              <xsd:all>
                <xsd:element ref="ns1:PublishingStartDate" minOccurs="0"/>
                <xsd:element ref="ns1:PublishingExpirationDate" minOccurs="0"/>
                <xsd:element ref="ns1:PublishingContact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8" nillable="true" ma:displayName="Scheduling Start Date" ma:description="" ma:internalName="PublishingStartDate">
      <xsd:simpleType>
        <xsd:restriction base="dms:Unknown"/>
      </xsd:simpleType>
    </xsd:element>
    <xsd:element name="PublishingExpirationDate" ma:index="9" nillable="true" ma:displayName="Scheduling End Date" ma:internalName="PublishingExpirationDate">
      <xsd:simpleType>
        <xsd:restriction base="dms:Unknown"/>
      </xsd:simpleType>
    </xsd:element>
    <xsd:element name="PublishingContact" ma:index="12" nillable="true" ma:displayName="Contact" ma:hidden="true" ma:list="UserInfo" ma:internalName="PublishingContact" ma:readOnly="fals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  <PublishingContact xmlns="http://schemas.microsoft.com/sharepoint/v3">
      <UserInfo>
        <DisplayName/>
        <AccountId xsi:nil="true"/>
        <AccountType/>
      </UserInfo>
    </PublishingContact>
  </documentManagement>
</p:properties>
</file>

<file path=customXml/itemProps1.xml><?xml version="1.0" encoding="utf-8"?>
<ds:datastoreItem xmlns:ds="http://schemas.openxmlformats.org/officeDocument/2006/customXml" ds:itemID="{A4971BF1-60A6-4338-A226-CFD964034A3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9A860C3-64E6-4D2A-94B1-6B6AC446E38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AAA3BD5-90C3-4BC2-94B6-F5B6FAEAFEE3}">
  <ds:schemaRefs>
    <ds:schemaRef ds:uri="http://schemas.microsoft.com/office/2006/documentManagement/types"/>
    <ds:schemaRef ds:uri="http://purl.org/dc/elements/1.1/"/>
    <ds:schemaRef ds:uri="http://www.w3.org/XML/1998/namespace"/>
    <ds:schemaRef ds:uri="http://schemas.microsoft.com/office/infopath/2007/PartnerControls"/>
    <ds:schemaRef ds:uri="http://purl.org/dc/terms/"/>
    <ds:schemaRef ds:uri="http://purl.org/dc/dcmitype/"/>
    <ds:schemaRef ds:uri="http://schemas.openxmlformats.org/package/2006/metadata/core-properties"/>
    <ds:schemaRef ds:uri="http://schemas.microsoft.com/sharepoint/v3"/>
    <ds:schemaRef ds:uri="http://schemas.microsoft.com/office/2006/metadata/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1603</TotalTime>
  <Words>524</Words>
  <Application>Microsoft Macintosh PowerPoint</Application>
  <PresentationFormat>On-screen Show (4:3)</PresentationFormat>
  <Paragraphs>59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PHE’s Prescribed Medicines Review: an update for the APPG</vt:lpstr>
      <vt:lpstr>The review will bring together the best available evidence on:</vt:lpstr>
      <vt:lpstr>Defining an evidence review</vt:lpstr>
      <vt:lpstr>Progress</vt:lpstr>
      <vt:lpstr>Timeline* </vt:lpstr>
      <vt:lpstr>Next steps</vt:lpstr>
    </vt:vector>
  </TitlesOfParts>
  <Company>Cabinet Office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Glenn Gossling</dc:creator>
  <cp:lastModifiedBy>Anne Guy</cp:lastModifiedBy>
  <cp:revision>159</cp:revision>
  <cp:lastPrinted>2018-06-05T09:17:08Z</cp:lastPrinted>
  <dcterms:created xsi:type="dcterms:W3CDTF">2012-10-10T09:02:29Z</dcterms:created>
  <dcterms:modified xsi:type="dcterms:W3CDTF">2018-06-05T16:05:14Z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0x010100855547DEF730D74EA5543201242B40D3</vt:lpwstr>
  </property>
</Properties>
</file>

<file path=docProps/thumbnail.jpeg>
</file>