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1"/>
  </p:notesMasterIdLst>
  <p:sldIdLst>
    <p:sldId id="261" r:id="rId5"/>
    <p:sldId id="265" r:id="rId6"/>
    <p:sldId id="264" r:id="rId7"/>
    <p:sldId id="262" r:id="rId8"/>
    <p:sldId id="266" r:id="rId9"/>
    <p:sldId id="263" r:id="rId10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 Taylor" initials="SPT" lastIdx="2" clrIdx="0"/>
  <p:cmAuthor id="1" name="Pete Burkinshaw" initials="P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707" autoAdjust="0"/>
  </p:normalViewPr>
  <p:slideViewPr>
    <p:cSldViewPr>
      <p:cViewPr>
        <p:scale>
          <a:sx n="77" d="100"/>
          <a:sy n="77" d="100"/>
        </p:scale>
        <p:origin x="-2848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05/06/18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publications@phe.gov.uk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 marL="4763" indent="-4763">
              <a:lnSpc>
                <a:spcPct val="114000"/>
              </a:lnSpc>
              <a:spcBef>
                <a:spcPts val="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should be 12-18pt Arial. Do not use other fonts.</a:t>
            </a:r>
          </a:p>
          <a:p>
            <a:pPr lvl="0"/>
            <a:endParaRPr lang="en-US" b="1" dirty="0" smtClean="0">
              <a:latin typeface="Arial" pitchFamily="84" charset="0"/>
            </a:endParaRPr>
          </a:p>
          <a:p>
            <a:pPr lvl="0"/>
            <a:r>
              <a:rPr lang="en-US" b="1" dirty="0" smtClean="0">
                <a:latin typeface="Arial" pitchFamily="84" charset="0"/>
              </a:rPr>
              <a:t>Note</a:t>
            </a:r>
          </a:p>
          <a:p>
            <a:pPr lvl="0"/>
            <a:r>
              <a:rPr lang="en-US" dirty="0" smtClean="0">
                <a:latin typeface="Arial" pitchFamily="84" charset="0"/>
              </a:rPr>
              <a:t>This template should NOT be used to create publications, as this may mean</a:t>
            </a:r>
          </a:p>
          <a:p>
            <a:pPr lvl="0"/>
            <a:r>
              <a:rPr lang="en-US" dirty="0" smtClean="0">
                <a:latin typeface="Arial" pitchFamily="84" charset="0"/>
              </a:rPr>
              <a:t>publication on GOV.UK will not be possible. </a:t>
            </a:r>
          </a:p>
          <a:p>
            <a:pPr lvl="0"/>
            <a:endParaRPr lang="en-US" dirty="0" smtClean="0">
              <a:latin typeface="Arial" pitchFamily="84" charset="0"/>
            </a:endParaRPr>
          </a:p>
          <a:p>
            <a:pPr lvl="0"/>
            <a:r>
              <a:rPr lang="en-US" dirty="0" smtClean="0">
                <a:latin typeface="Arial" pitchFamily="84" charset="0"/>
              </a:rPr>
              <a:t>Please contact </a:t>
            </a:r>
            <a:r>
              <a:rPr lang="en-US" dirty="0" smtClean="0">
                <a:latin typeface="Arial" pitchFamily="84" charset="0"/>
                <a:hlinkClick r:id="rId2"/>
              </a:rPr>
              <a:t>publications@phe.gov.uk</a:t>
            </a:r>
            <a:r>
              <a:rPr lang="en-US" dirty="0" smtClean="0">
                <a:latin typeface="Arial" pitchFamily="84" charset="0"/>
              </a:rPr>
              <a:t> for more details</a:t>
            </a:r>
          </a:p>
          <a:p>
            <a:pPr lvl="0"/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Prescribed medicines that may cause dependence or withdrawal: a review of the evidence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Prescribed medicines that may cause dependence or withdrawal: a review of the evidence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PHE’s Prescribed </a:t>
            </a:r>
            <a:r>
              <a:rPr lang="en-GB" dirty="0"/>
              <a:t>M</a:t>
            </a:r>
            <a:r>
              <a:rPr lang="en-GB" dirty="0" smtClean="0"/>
              <a:t>edicines Review: an update for the APPG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The review will bring together the best available evidence 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204864"/>
            <a:ext cx="8028000" cy="39475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prevalence and prescribing </a:t>
            </a:r>
            <a:r>
              <a:rPr lang="en-GB" sz="2000" dirty="0" smtClean="0"/>
              <a:t>patterns</a:t>
            </a:r>
          </a:p>
          <a:p>
            <a:pPr marL="0" indent="0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nature and </a:t>
            </a:r>
            <a:r>
              <a:rPr lang="en-GB" sz="2000" dirty="0" smtClean="0"/>
              <a:t>factors that contribute to risk of dependence, and  withdrawal </a:t>
            </a:r>
            <a:r>
              <a:rPr lang="en-GB" sz="2000" dirty="0"/>
              <a:t>or discontinuation </a:t>
            </a:r>
            <a:r>
              <a:rPr lang="en-GB" sz="2000" dirty="0" smtClean="0"/>
              <a:t>symptoms </a:t>
            </a:r>
            <a:r>
              <a:rPr lang="en-GB" sz="2000" dirty="0"/>
              <a:t>among some people who take these </a:t>
            </a:r>
            <a:r>
              <a:rPr lang="en-GB" sz="2000" dirty="0" smtClean="0"/>
              <a:t>medicines</a:t>
            </a:r>
          </a:p>
          <a:p>
            <a:pPr marL="0" indent="0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effective </a:t>
            </a:r>
            <a:r>
              <a:rPr lang="en-GB" sz="2000" dirty="0" smtClean="0"/>
              <a:t>prevention and treatment </a:t>
            </a:r>
            <a:r>
              <a:rPr lang="en-GB" sz="2000" dirty="0"/>
              <a:t>of </a:t>
            </a:r>
            <a:r>
              <a:rPr lang="en-GB" sz="2000" dirty="0" smtClean="0"/>
              <a:t>dependence, withdrawal </a:t>
            </a:r>
            <a:r>
              <a:rPr lang="en-GB" sz="2000" dirty="0"/>
              <a:t>or discontinuation symptoms for each drug category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Prescribed medicines that may cause dependence or withdrawal: a review of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an evidence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190464" cy="4955703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GB" sz="2000" dirty="0" smtClean="0"/>
              <a:t>Systematic process to identify and synthesise best available evidence: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f</a:t>
            </a:r>
            <a:r>
              <a:rPr lang="en-GB" sz="2000" dirty="0" smtClean="0"/>
              <a:t>ocus on highest quality research where available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identify relevant research </a:t>
            </a:r>
            <a:r>
              <a:rPr lang="en-GB" sz="2000" dirty="0"/>
              <a:t>studies through a </a:t>
            </a:r>
            <a:r>
              <a:rPr lang="en-GB" sz="2000" dirty="0" smtClean="0"/>
              <a:t>full search </a:t>
            </a:r>
            <a:r>
              <a:rPr lang="en-GB" sz="2000" dirty="0"/>
              <a:t>of the </a:t>
            </a:r>
            <a:r>
              <a:rPr lang="en-GB" sz="2000" dirty="0" smtClean="0"/>
              <a:t>literature (academic, but can include grey)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critically </a:t>
            </a:r>
            <a:r>
              <a:rPr lang="en-GB" sz="2000" dirty="0"/>
              <a:t>appraise each individual </a:t>
            </a:r>
            <a:r>
              <a:rPr lang="en-GB" sz="2000" dirty="0" smtClean="0"/>
              <a:t>study (focus on quality – is it trustworthy?)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ombine </a:t>
            </a:r>
            <a:r>
              <a:rPr lang="en-GB" sz="2000" dirty="0"/>
              <a:t>and summarise (synthesise) </a:t>
            </a:r>
            <a:r>
              <a:rPr lang="en-GB" sz="2000" dirty="0" smtClean="0"/>
              <a:t>findings </a:t>
            </a:r>
            <a:r>
              <a:rPr lang="en-GB" sz="2000" dirty="0"/>
              <a:t>of </a:t>
            </a:r>
            <a:r>
              <a:rPr lang="en-GB" sz="2000" dirty="0" smtClean="0"/>
              <a:t>identified with consideration of quality</a:t>
            </a:r>
          </a:p>
          <a:p>
            <a:pPr marL="0" lvl="0" indent="0">
              <a:spcAft>
                <a:spcPts val="600"/>
              </a:spcAft>
            </a:pPr>
            <a:endParaRPr lang="en-GB" sz="2000" dirty="0" smtClean="0"/>
          </a:p>
          <a:p>
            <a:pPr marL="0" lvl="0" indent="0">
              <a:spcAft>
                <a:spcPts val="600"/>
              </a:spcAft>
            </a:pPr>
            <a:r>
              <a:rPr lang="en-GB" sz="2000" dirty="0" smtClean="0"/>
              <a:t>For this review: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REA, including call for papers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NHSBSA data analysis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Prescribed Medicines Review: Expert Reference Group meeting – What is an evidence review?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4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28000" cy="50277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smtClean="0"/>
              <a:t>NICE have provided an </a:t>
            </a:r>
            <a:r>
              <a:rPr lang="en-GB" sz="1900" dirty="0"/>
              <a:t>i</a:t>
            </a:r>
            <a:r>
              <a:rPr lang="en-GB" sz="1900" dirty="0" smtClean="0"/>
              <a:t>ndependent </a:t>
            </a:r>
            <a:r>
              <a:rPr lang="en-GB" sz="1900" dirty="0"/>
              <a:t>mapping </a:t>
            </a:r>
            <a:r>
              <a:rPr lang="en-GB" sz="1900" dirty="0" smtClean="0"/>
              <a:t>of the </a:t>
            </a:r>
            <a:r>
              <a:rPr lang="en-GB" sz="1900" dirty="0"/>
              <a:t>drug </a:t>
            </a:r>
            <a:r>
              <a:rPr lang="en-GB" sz="1900" dirty="0" smtClean="0"/>
              <a:t>categories in scope , including indications and guidelines. This informs the </a:t>
            </a:r>
            <a:r>
              <a:rPr lang="en-GB" sz="1900" dirty="0"/>
              <a:t>data </a:t>
            </a:r>
            <a:r>
              <a:rPr lang="en-GB" sz="1900" dirty="0" smtClean="0"/>
              <a:t>analysis which will look at prevalence and characteristics.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smtClean="0"/>
              <a:t>Data analysis plan is being finalised which will use NHS BSA  national pharmacy dispensing data. Multi-agency work has been undertaken to ensure the plan is robust (NICE, NHS BSA, PHE, NatCen)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smtClean="0"/>
              <a:t>Expert Reference Group (ERG) has had its initial meeting – large group of experts from a range of backgrounds- clinical, academic, experts by experience -  to inform the methodology and outputs of the review.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smtClean="0"/>
              <a:t>A Rapid Evidence Assessment (REA) will be commissioned externally to review the existing evidence. ERG members have recently provided comments on the draft specification.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smtClean="0"/>
              <a:t>A </a:t>
            </a:r>
            <a:r>
              <a:rPr lang="en-GB" sz="1900" dirty="0"/>
              <a:t>c</a:t>
            </a:r>
            <a:r>
              <a:rPr lang="en-GB" sz="1900" dirty="0" smtClean="0"/>
              <a:t>all for papers will be included in the REA – to include evidence on service models and papers that summarise patients’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Prescribed medicines that may cause dependence or withdrawal: a review of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6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Timeline</a:t>
            </a:r>
            <a:r>
              <a:rPr lang="en-GB" dirty="0" smtClean="0"/>
              <a:t>*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June - finalising data analysis &amp; </a:t>
            </a:r>
            <a:r>
              <a:rPr lang="en-GB" dirty="0"/>
              <a:t>start Rapid Evidence Assessment </a:t>
            </a:r>
            <a:r>
              <a:rPr lang="en-GB" dirty="0" smtClean="0"/>
              <a:t>tendering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July to December  Rapid Evidence Assessment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July – December Data analysis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Autumn ERG – look at emerging findings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Jan – March report writing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Feb/March 2019 final ERG </a:t>
            </a:r>
          </a:p>
          <a:p>
            <a:pPr marL="0" indent="0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Spring 2019 publish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/>
            <a:r>
              <a:rPr lang="en-GB" dirty="0" smtClean="0"/>
              <a:t>*exact dates subject to variation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Prescribed medicines that may cause dependence or withdrawal: a review of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5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Tender for Rapid Evidence Assessment (REA) inc. call for papers – (imminent). </a:t>
            </a:r>
          </a:p>
          <a:p>
            <a:pPr marL="0" indent="0"/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Tender- 6 weeks, REA- approx 5-6 months</a:t>
            </a:r>
          </a:p>
          <a:p>
            <a:pPr marL="0" indent="0"/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PHE team to work closely with REA supplier to agree search strategies and mechanisms for the call for papers, to ensure inclusivity.</a:t>
            </a:r>
          </a:p>
          <a:p>
            <a:pPr marL="0" indent="0"/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Plan to consult specialist ERG members on the next iteration of the  data analysis plan.</a:t>
            </a:r>
          </a:p>
          <a:p>
            <a:pPr marL="0" indent="0"/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Project progress and ERG papers to be published on .gov.uk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Prescribed medicines that may cause dependence or withdrawal: a review of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8" ma:contentTypeDescription="Create a new document." ma:contentTypeScope="" ma:versionID="52423a80864e31395eb56070ce0039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248a340790c531f5f28813cd99774a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ing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ingContact" ma:index="12" nillable="true" ma:displayName="Contact" ma:hidden="true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</documentManagement>
</p:properties>
</file>

<file path=customXml/itemProps1.xml><?xml version="1.0" encoding="utf-8"?>
<ds:datastoreItem xmlns:ds="http://schemas.openxmlformats.org/officeDocument/2006/customXml" ds:itemID="{A4971BF1-60A6-4338-A226-CFD964034A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A860C3-64E6-4D2A-94B1-6B6AC446E3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AA3BD5-90C3-4BC2-94B6-F5B6FAEAFEE3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</TotalTime>
  <Words>524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PHE’s Prescribed Medicines Review: an update for the APPG</vt:lpstr>
      <vt:lpstr>The review will bring together the best available evidence on:</vt:lpstr>
      <vt:lpstr>Defining an evidence review</vt:lpstr>
      <vt:lpstr>Progress</vt:lpstr>
      <vt:lpstr>Timeline* </vt:lpstr>
      <vt:lpstr>Next steps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Gossling</dc:creator>
  <cp:lastModifiedBy>Anne Guy</cp:lastModifiedBy>
  <cp:revision>159</cp:revision>
  <cp:lastPrinted>2018-06-05T09:17:08Z</cp:lastPrinted>
  <dcterms:created xsi:type="dcterms:W3CDTF">2012-10-10T09:02:29Z</dcterms:created>
  <dcterms:modified xsi:type="dcterms:W3CDTF">2018-06-05T16:05:14Z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