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11"/>
  </p:notesMasterIdLst>
  <p:sldIdLst>
    <p:sldId id="261" r:id="rId5"/>
    <p:sldId id="265" r:id="rId6"/>
    <p:sldId id="262" r:id="rId7"/>
    <p:sldId id="267" r:id="rId8"/>
    <p:sldId id="266" r:id="rId9"/>
    <p:sldId id="263" r:id="rId10"/>
  </p:sldIdLst>
  <p:sldSz cx="9144000" cy="6858000" type="screen4x3"/>
  <p:notesSz cx="6808788" cy="9940925"/>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Taylor" initials="SPT" lastIdx="2" clrIdx="0"/>
  <p:cmAuthor id="1" name="Pete Burkinshaw" initials="PB" lastIdx="1" clrIdx="1"/>
  <p:cmAuthor id="2" name="Fizz Annand" initials="F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707" autoAdjust="0"/>
  </p:normalViewPr>
  <p:slideViewPr>
    <p:cSldViewPr>
      <p:cViewPr>
        <p:scale>
          <a:sx n="77" d="100"/>
          <a:sy n="77" d="100"/>
        </p:scale>
        <p:origin x="-1688" y="-10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16/10/18</a:t>
            </a:fld>
            <a:endParaRPr lang="en-US"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mailto:publications@phe.gov.uk"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smtClean="0"/>
              <a:t>Text should be 12-18pt Arial. Do not use other fonts.</a:t>
            </a:r>
          </a:p>
          <a:p>
            <a:pPr lvl="0"/>
            <a:endParaRPr lang="en-US" b="1" dirty="0" smtClean="0">
              <a:latin typeface="Arial" pitchFamily="84" charset="0"/>
            </a:endParaRPr>
          </a:p>
          <a:p>
            <a:pPr lvl="0"/>
            <a:r>
              <a:rPr lang="en-US" b="1" dirty="0" smtClean="0">
                <a:latin typeface="Arial" pitchFamily="84" charset="0"/>
              </a:rPr>
              <a:t>Note</a:t>
            </a:r>
          </a:p>
          <a:p>
            <a:pPr lvl="0"/>
            <a:r>
              <a:rPr lang="en-US" dirty="0" smtClean="0">
                <a:latin typeface="Arial" pitchFamily="84" charset="0"/>
              </a:rPr>
              <a:t>This template should NOT be used to create publications, as this may mean</a:t>
            </a:r>
          </a:p>
          <a:p>
            <a:pPr lvl="0"/>
            <a:r>
              <a:rPr lang="en-US" dirty="0" smtClean="0">
                <a:latin typeface="Arial" pitchFamily="84" charset="0"/>
              </a:rPr>
              <a:t>publication on GOV.UK will not be possible. </a:t>
            </a:r>
          </a:p>
          <a:p>
            <a:pPr lvl="0"/>
            <a:endParaRPr lang="en-US" dirty="0" smtClean="0">
              <a:latin typeface="Arial" pitchFamily="84" charset="0"/>
            </a:endParaRPr>
          </a:p>
          <a:p>
            <a:pPr lvl="0"/>
            <a:r>
              <a:rPr lang="en-US" dirty="0" smtClean="0">
                <a:latin typeface="Arial" pitchFamily="84" charset="0"/>
              </a:rPr>
              <a:t>Please contact </a:t>
            </a:r>
            <a:r>
              <a:rPr lang="en-US" dirty="0" smtClean="0">
                <a:latin typeface="Arial" pitchFamily="84" charset="0"/>
                <a:hlinkClick r:id="rId2"/>
              </a:rPr>
              <a:t>publications@phe.gov.uk</a:t>
            </a:r>
            <a:r>
              <a:rPr lang="en-US" dirty="0" smtClean="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smtClean="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GB" dirty="0" smtClean="0"/>
              <a:t>Prescribed medicines that may cause dependence or withdrawal: a review of the evidence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smtClean="0"/>
              <a:t>  </a:t>
            </a:r>
            <a:fld id="{45F8D313-CCBE-49D6-A3BC-57B1848DFB52}" type="slidenum">
              <a:rPr lang="en-US" smtClean="0"/>
              <a:pPr>
                <a:defRPr/>
              </a:pPr>
              <a:t>‹#›</a:t>
            </a:fld>
            <a:r>
              <a:rPr lang="en-US" dirty="0" smtClean="0"/>
              <a:t> </a:t>
            </a:r>
            <a:endParaRPr lang="en-US" dirty="0"/>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GB" dirty="0" smtClean="0"/>
              <a:t>Prescribed medicines that may cause dependence or withdrawal: a review of the evidence</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PHE’s Prescribed </a:t>
            </a:r>
            <a:r>
              <a:rPr lang="en-GB" dirty="0"/>
              <a:t>M</a:t>
            </a:r>
            <a:r>
              <a:rPr lang="en-GB" dirty="0" smtClean="0"/>
              <a:t>edicines Review: 2nd update for the APPG PDD – 17 October 2018</a:t>
            </a:r>
            <a:br>
              <a:rPr lang="en-GB" dirty="0" smtClean="0"/>
            </a:br>
            <a:endParaRPr lang="en-GB" dirty="0"/>
          </a:p>
        </p:txBody>
      </p:sp>
      <p:sp>
        <p:nvSpPr>
          <p:cNvPr id="5" name="Subtitle 4"/>
          <p:cNvSpPr>
            <a:spLocks noGrp="1"/>
          </p:cNvSpPr>
          <p:nvPr>
            <p:ph type="subTitle" idx="1"/>
          </p:nvPr>
        </p:nvSpPr>
        <p:spPr/>
        <p:txBody>
          <a:bodyPr/>
          <a:lstStyle/>
          <a:p>
            <a:r>
              <a:rPr lang="en-GB" dirty="0" smtClean="0"/>
              <a:t>17</a:t>
            </a:r>
            <a:r>
              <a:rPr lang="en-GB" baseline="30000" dirty="0" smtClean="0"/>
              <a:t>th</a:t>
            </a:r>
            <a:r>
              <a:rPr lang="en-GB" dirty="0" smtClean="0"/>
              <a:t> October 2018</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The </a:t>
            </a:r>
            <a:r>
              <a:rPr lang="en-GB" dirty="0"/>
              <a:t>review will bring together the best available evidence on:</a:t>
            </a:r>
          </a:p>
        </p:txBody>
      </p:sp>
      <p:sp>
        <p:nvSpPr>
          <p:cNvPr id="3" name="Content Placeholder 2"/>
          <p:cNvSpPr>
            <a:spLocks noGrp="1"/>
          </p:cNvSpPr>
          <p:nvPr>
            <p:ph idx="1"/>
          </p:nvPr>
        </p:nvSpPr>
        <p:spPr>
          <a:xfrm>
            <a:off x="558000" y="2204864"/>
            <a:ext cx="8028000" cy="3947591"/>
          </a:xfrm>
        </p:spPr>
        <p:txBody>
          <a:bodyPr/>
          <a:lstStyle/>
          <a:p>
            <a:pPr marL="285750" indent="-285750">
              <a:buFont typeface="Arial" panose="020B0604020202020204" pitchFamily="34" charset="0"/>
              <a:buChar char="•"/>
            </a:pPr>
            <a:r>
              <a:rPr lang="en-GB" sz="2000" dirty="0"/>
              <a:t>prevalence and prescribing </a:t>
            </a:r>
            <a:r>
              <a:rPr lang="en-GB" sz="2000" dirty="0" smtClean="0"/>
              <a:t>patterns</a:t>
            </a:r>
          </a:p>
          <a:p>
            <a:pPr marL="0" indent="0"/>
            <a:endParaRPr lang="en-GB" sz="2000" dirty="0"/>
          </a:p>
          <a:p>
            <a:pPr marL="285750" indent="-285750">
              <a:buFont typeface="Arial" panose="020B0604020202020204" pitchFamily="34" charset="0"/>
              <a:buChar char="•"/>
            </a:pPr>
            <a:r>
              <a:rPr lang="en-GB" sz="2000" dirty="0"/>
              <a:t>the nature and </a:t>
            </a:r>
            <a:r>
              <a:rPr lang="en-GB" sz="2000" dirty="0" smtClean="0"/>
              <a:t>factors that contribute to risk of dependence, and  withdrawal </a:t>
            </a:r>
            <a:r>
              <a:rPr lang="en-GB" sz="2000" dirty="0"/>
              <a:t>or discontinuation </a:t>
            </a:r>
            <a:r>
              <a:rPr lang="en-GB" sz="2000" dirty="0" smtClean="0"/>
              <a:t>symptoms </a:t>
            </a:r>
            <a:r>
              <a:rPr lang="en-GB" sz="2000" dirty="0"/>
              <a:t>among some people who take these </a:t>
            </a:r>
            <a:r>
              <a:rPr lang="en-GB" sz="2000" dirty="0" smtClean="0"/>
              <a:t>medicines</a:t>
            </a:r>
          </a:p>
          <a:p>
            <a:pPr marL="0" indent="0"/>
            <a:endParaRPr lang="en-GB" sz="2000" dirty="0"/>
          </a:p>
          <a:p>
            <a:pPr marL="285750" indent="-285750">
              <a:buFont typeface="Arial" panose="020B0604020202020204" pitchFamily="34" charset="0"/>
              <a:buChar char="•"/>
            </a:pPr>
            <a:r>
              <a:rPr lang="en-GB" sz="2000" dirty="0"/>
              <a:t>effective </a:t>
            </a:r>
            <a:r>
              <a:rPr lang="en-GB" sz="2000" dirty="0" smtClean="0"/>
              <a:t>prevention and treatment </a:t>
            </a:r>
            <a:r>
              <a:rPr lang="en-GB" sz="2000" dirty="0"/>
              <a:t>of </a:t>
            </a:r>
            <a:r>
              <a:rPr lang="en-GB" sz="2000" dirty="0" smtClean="0"/>
              <a:t>dependence, withdrawal </a:t>
            </a:r>
            <a:r>
              <a:rPr lang="en-GB" sz="2000" dirty="0"/>
              <a:t>or discontinuation symptoms for each drug category</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smtClean="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pPr>
              <a:defRPr/>
            </a:pPr>
            <a:r>
              <a:rPr lang="en-GB" dirty="0" smtClean="0"/>
              <a:t>Prescribed medicines that may cause dependence or withdrawal: a review of the evidence</a:t>
            </a:r>
            <a:endParaRPr lang="en-US" dirty="0"/>
          </a:p>
        </p:txBody>
      </p:sp>
    </p:spTree>
    <p:extLst>
      <p:ext uri="{BB962C8B-B14F-4D97-AF65-F5344CB8AC3E}">
        <p14:creationId xmlns:p14="http://schemas.microsoft.com/office/powerpoint/2010/main" val="3043524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a:t>
            </a:r>
            <a:endParaRPr lang="en-GB" dirty="0"/>
          </a:p>
        </p:txBody>
      </p:sp>
      <p:sp>
        <p:nvSpPr>
          <p:cNvPr id="3" name="Content Placeholder 2"/>
          <p:cNvSpPr>
            <a:spLocks noGrp="1"/>
          </p:cNvSpPr>
          <p:nvPr>
            <p:ph idx="1"/>
          </p:nvPr>
        </p:nvSpPr>
        <p:spPr>
          <a:xfrm>
            <a:off x="611560" y="1196752"/>
            <a:ext cx="8028000" cy="5027711"/>
          </a:xfrm>
        </p:spPr>
        <p:txBody>
          <a:bodyPr/>
          <a:lstStyle/>
          <a:p>
            <a:pPr marL="285750" indent="-285750">
              <a:buFont typeface="Arial" panose="020B0604020202020204" pitchFamily="34" charset="0"/>
              <a:buChar char="•"/>
            </a:pPr>
            <a:r>
              <a:rPr lang="en-GB" sz="1950" dirty="0" smtClean="0"/>
              <a:t>Data analysis plan has been developed further, ERG membership have commented, plan now being finalised. First tranche of data has been received from NHS BSA.</a:t>
            </a:r>
          </a:p>
          <a:p>
            <a:pPr marL="285750" indent="-285750">
              <a:buFont typeface="Arial" panose="020B0604020202020204" pitchFamily="34" charset="0"/>
              <a:buChar char="•"/>
            </a:pPr>
            <a:r>
              <a:rPr lang="en-GB" sz="1950" dirty="0" smtClean="0"/>
              <a:t>A Rapid Evidence Assessment (REA) has been commissioned externally via an open tendering process to review the existing evidence. Expert Reference Group (ERG) members commented on the specification. RCP (Royal College of Physicians) National Guideline Centre (NGC) is undertaking the REA. ERG members have commented on the REA search protocols. Protocols will be published online using Prospero.</a:t>
            </a:r>
          </a:p>
          <a:p>
            <a:pPr marL="285750" indent="-285750">
              <a:buFont typeface="Arial" panose="020B0604020202020204" pitchFamily="34" charset="0"/>
              <a:buChar char="•"/>
            </a:pPr>
            <a:r>
              <a:rPr lang="en-GB" sz="1950" dirty="0" smtClean="0"/>
              <a:t>PHE project team are working closely with RCP and monitoring progress.</a:t>
            </a:r>
          </a:p>
          <a:p>
            <a:pPr marL="285750" indent="-285750">
              <a:buFont typeface="Arial" panose="020B0604020202020204" pitchFamily="34" charset="0"/>
              <a:buChar char="•"/>
            </a:pPr>
            <a:r>
              <a:rPr lang="en-GB" sz="1950" dirty="0" smtClean="0"/>
              <a:t>RCP NGC are undertaking a Call for Evidence as part of the REA. This is current and closes on 23</a:t>
            </a:r>
            <a:r>
              <a:rPr lang="en-GB" sz="1950" baseline="30000" dirty="0" smtClean="0"/>
              <a:t>rd</a:t>
            </a:r>
            <a:r>
              <a:rPr lang="en-GB" sz="1950" dirty="0" smtClean="0"/>
              <a:t> October, to cover evidence on service models and papers that summarise patients’ experience.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marL="531813">
              <a:defRPr/>
            </a:pPr>
            <a:r>
              <a:rPr lang="en-US" dirty="0" smtClean="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pPr>
              <a:defRPr/>
            </a:pPr>
            <a:r>
              <a:rPr lang="en-GB" dirty="0"/>
              <a:t>Prescribed medicines that may cause dependence or withdrawal: a review of the evidence</a:t>
            </a:r>
            <a:endParaRPr lang="en-US" dirty="0"/>
          </a:p>
        </p:txBody>
      </p:sp>
    </p:spTree>
    <p:extLst>
      <p:ext uri="{BB962C8B-B14F-4D97-AF65-F5344CB8AC3E}">
        <p14:creationId xmlns:p14="http://schemas.microsoft.com/office/powerpoint/2010/main" val="28042638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progress -  </a:t>
            </a: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sz="2000" dirty="0" smtClean="0"/>
              <a:t>For transparency, information about the review has been posted on the .gov.uk website collection page set up specifically for the review. This includes scope, ERG membership &amp; Declarations of Interest, ERG meeting notes</a:t>
            </a:r>
          </a:p>
          <a:p>
            <a:pPr marL="0" indent="0"/>
            <a:r>
              <a:rPr lang="en-GB" sz="2000" dirty="0" smtClean="0"/>
              <a:t>  </a:t>
            </a:r>
          </a:p>
          <a:p>
            <a:pPr marL="285750" indent="-285750">
              <a:buFont typeface="Arial" panose="020B0604020202020204" pitchFamily="34" charset="0"/>
              <a:buChar char="•"/>
            </a:pPr>
            <a:r>
              <a:rPr lang="en-GB" sz="2000" dirty="0" smtClean="0"/>
              <a:t>Note there have been ERG </a:t>
            </a:r>
            <a:r>
              <a:rPr lang="en-GB" sz="2000" dirty="0"/>
              <a:t>membership </a:t>
            </a:r>
            <a:r>
              <a:rPr lang="en-GB" sz="2000" dirty="0" smtClean="0"/>
              <a:t>issues to be managed since the last APPG meeting along with similar peripheral issues that have taken time and energy</a:t>
            </a:r>
          </a:p>
          <a:p>
            <a:pPr marL="0" indent="0"/>
            <a:endParaRPr lang="en-GB" sz="2000" dirty="0"/>
          </a:p>
          <a:p>
            <a:pPr marL="285750" indent="-285750">
              <a:buFont typeface="Arial" panose="020B0604020202020204" pitchFamily="34" charset="0"/>
              <a:buChar char="•"/>
            </a:pPr>
            <a:r>
              <a:rPr lang="en-GB" sz="2000" dirty="0"/>
              <a:t>Next ERG meeting has been scheduled for J</a:t>
            </a:r>
            <a:r>
              <a:rPr lang="en-GB" sz="2000" dirty="0" smtClean="0"/>
              <a:t>anuary 14</a:t>
            </a:r>
            <a:r>
              <a:rPr lang="en-GB" sz="2000" baseline="30000" dirty="0" smtClean="0"/>
              <a:t>th</a:t>
            </a:r>
            <a:r>
              <a:rPr lang="en-GB" sz="2000" dirty="0" smtClean="0"/>
              <a:t> 2019, at which we </a:t>
            </a:r>
            <a:r>
              <a:rPr lang="en-GB" sz="2000" dirty="0"/>
              <a:t>will present some early findings.</a:t>
            </a:r>
          </a:p>
          <a:p>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pPr>
              <a:defRPr/>
            </a:pPr>
            <a:r>
              <a:rPr lang="en-GB" smtClean="0"/>
              <a:t>Prescribed medicines that may cause dependence or withdrawal: a review of the evidence</a:t>
            </a:r>
            <a:endParaRPr lang="en-US" dirty="0"/>
          </a:p>
        </p:txBody>
      </p:sp>
    </p:spTree>
    <p:extLst>
      <p:ext uri="{BB962C8B-B14F-4D97-AF65-F5344CB8AC3E}">
        <p14:creationId xmlns:p14="http://schemas.microsoft.com/office/powerpoint/2010/main" val="2419004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Timeline</a:t>
            </a:r>
            <a:r>
              <a:rPr lang="en-GB" dirty="0" smtClean="0"/>
              <a:t>*</a:t>
            </a:r>
            <a:r>
              <a:rPr lang="en-GB" dirty="0"/>
              <a:t/>
            </a:r>
            <a:br>
              <a:rPr lang="en-GB" dirty="0"/>
            </a:br>
            <a:endParaRPr lang="en-GB"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GB" sz="1600" dirty="0" smtClean="0"/>
              <a:t>September to December  Rapid Evidence Assessment</a:t>
            </a:r>
          </a:p>
          <a:p>
            <a:pPr marL="0" indent="0"/>
            <a:endParaRPr lang="en-GB" sz="1600" dirty="0" smtClean="0"/>
          </a:p>
          <a:p>
            <a:pPr marL="285750" indent="-285750">
              <a:buFont typeface="Arial" panose="020B0604020202020204" pitchFamily="34" charset="0"/>
              <a:buChar char="•"/>
            </a:pPr>
            <a:r>
              <a:rPr lang="en-GB" sz="1600" dirty="0" smtClean="0"/>
              <a:t>September to October Call for evidence</a:t>
            </a:r>
          </a:p>
          <a:p>
            <a:pPr marL="0" indent="0"/>
            <a:endParaRPr lang="en-GB" sz="1600" dirty="0" smtClean="0"/>
          </a:p>
          <a:p>
            <a:pPr marL="285750" indent="-285750">
              <a:buFont typeface="Arial" panose="020B0604020202020204" pitchFamily="34" charset="0"/>
              <a:buChar char="•"/>
            </a:pPr>
            <a:r>
              <a:rPr lang="en-GB" sz="1600" dirty="0" smtClean="0"/>
              <a:t>October – January 2019 Data analysis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Organisation of peer review structure and timing</a:t>
            </a:r>
            <a:endParaRPr lang="en-GB" sz="1600" dirty="0"/>
          </a:p>
          <a:p>
            <a:pPr marL="0" indent="0"/>
            <a:endParaRPr lang="en-GB" sz="1600" dirty="0" smtClean="0"/>
          </a:p>
          <a:p>
            <a:pPr marL="285750" indent="-285750">
              <a:buFont typeface="Arial" panose="020B0604020202020204" pitchFamily="34" charset="0"/>
              <a:buChar char="•"/>
            </a:pPr>
            <a:r>
              <a:rPr lang="en-GB" sz="1600" dirty="0" smtClean="0"/>
              <a:t>January 2019 ERG – Look at emerging findings</a:t>
            </a:r>
          </a:p>
          <a:p>
            <a:pPr marL="0" indent="0"/>
            <a:endParaRPr lang="en-GB" sz="1600" dirty="0" smtClean="0"/>
          </a:p>
          <a:p>
            <a:pPr marL="285750" indent="-285750">
              <a:buFont typeface="Arial" panose="020B0604020202020204" pitchFamily="34" charset="0"/>
              <a:buChar char="•"/>
            </a:pPr>
            <a:r>
              <a:rPr lang="en-GB" sz="1600" dirty="0" smtClean="0"/>
              <a:t>Feb – March report writing</a:t>
            </a:r>
          </a:p>
          <a:p>
            <a:pPr marL="0" indent="0"/>
            <a:endParaRPr lang="en-GB" sz="1600" dirty="0" smtClean="0"/>
          </a:p>
          <a:p>
            <a:pPr marL="285750" indent="-285750">
              <a:buFont typeface="Arial" panose="020B0604020202020204" pitchFamily="34" charset="0"/>
              <a:buChar char="•"/>
            </a:pPr>
            <a:r>
              <a:rPr lang="en-GB" sz="1600" dirty="0" smtClean="0"/>
              <a:t>Early Spring 2019 final ERG </a:t>
            </a:r>
          </a:p>
          <a:p>
            <a:pPr marL="0" indent="0"/>
            <a:endParaRPr lang="en-GB" sz="1600" dirty="0" smtClean="0"/>
          </a:p>
          <a:p>
            <a:pPr marL="285750" indent="-285750">
              <a:buFont typeface="Arial" panose="020B0604020202020204" pitchFamily="34" charset="0"/>
              <a:buChar char="•"/>
            </a:pPr>
            <a:r>
              <a:rPr lang="en-GB" sz="1600" dirty="0" smtClean="0"/>
              <a:t>Spring 2019 publish</a:t>
            </a:r>
          </a:p>
          <a:p>
            <a:pPr marL="285750" indent="-285750">
              <a:buFont typeface="Arial" panose="020B0604020202020204" pitchFamily="34" charset="0"/>
              <a:buChar char="•"/>
            </a:pPr>
            <a:endParaRPr lang="en-GB" dirty="0" smtClean="0"/>
          </a:p>
          <a:p>
            <a:pPr marL="0" indent="0"/>
            <a:r>
              <a:rPr lang="en-GB" dirty="0" smtClean="0"/>
              <a:t>*</a:t>
            </a:r>
            <a:r>
              <a:rPr lang="en-GB" sz="1600" dirty="0"/>
              <a:t>exact dates subject to variation</a:t>
            </a:r>
          </a:p>
        </p:txBody>
      </p:sp>
      <p:sp>
        <p:nvSpPr>
          <p:cNvPr id="4" name="Slide Number Placeholder 3"/>
          <p:cNvSpPr>
            <a:spLocks noGrp="1"/>
          </p:cNvSpPr>
          <p:nvPr>
            <p:ph type="sldNum" sz="quarter" idx="10"/>
          </p:nvPr>
        </p:nvSpPr>
        <p:spPr/>
        <p:txBody>
          <a:bodyPr/>
          <a:lstStyle/>
          <a:p>
            <a:pPr marL="531813">
              <a:defRPr/>
            </a:pPr>
            <a:r>
              <a:rPr lang="en-US" dirty="0" smtClean="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pPr>
              <a:defRPr/>
            </a:pPr>
            <a:r>
              <a:rPr lang="en-GB" dirty="0" smtClean="0"/>
              <a:t>Prescribed medicines that may cause dependence or withdrawal: a review of the evidence</a:t>
            </a:r>
            <a:endParaRPr lang="en-US" dirty="0"/>
          </a:p>
        </p:txBody>
      </p:sp>
    </p:spTree>
    <p:extLst>
      <p:ext uri="{BB962C8B-B14F-4D97-AF65-F5344CB8AC3E}">
        <p14:creationId xmlns:p14="http://schemas.microsoft.com/office/powerpoint/2010/main" val="26024575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a:t>
            </a:r>
            <a:endParaRPr lang="en-GB" dirty="0"/>
          </a:p>
        </p:txBody>
      </p:sp>
      <p:sp>
        <p:nvSpPr>
          <p:cNvPr id="3" name="Content Placeholder 2"/>
          <p:cNvSpPr>
            <a:spLocks noGrp="1"/>
          </p:cNvSpPr>
          <p:nvPr>
            <p:ph idx="1"/>
          </p:nvPr>
        </p:nvSpPr>
        <p:spPr/>
        <p:txBody>
          <a:bodyPr/>
          <a:lstStyle/>
          <a:p>
            <a:pPr marL="0" indent="0"/>
            <a:endParaRPr lang="en-GB" sz="2000" dirty="0" smtClean="0"/>
          </a:p>
          <a:p>
            <a:pPr marL="285750" indent="-285750">
              <a:buFont typeface="Arial" panose="020B0604020202020204" pitchFamily="34" charset="0"/>
              <a:buChar char="•"/>
            </a:pPr>
            <a:r>
              <a:rPr lang="en-GB" sz="2000" dirty="0" smtClean="0"/>
              <a:t>PHE team to work closely with RCP NGC to ensure progress on Rapid evidence Assessment</a:t>
            </a:r>
          </a:p>
          <a:p>
            <a:pPr marL="0" indent="0"/>
            <a:endParaRPr lang="en-GB" sz="2000" dirty="0" smtClean="0"/>
          </a:p>
          <a:p>
            <a:pPr marL="285750" indent="-285750">
              <a:buFont typeface="Arial" panose="020B0604020202020204" pitchFamily="34" charset="0"/>
              <a:buChar char="•"/>
            </a:pPr>
            <a:r>
              <a:rPr lang="en-GB" sz="2000" dirty="0" smtClean="0"/>
              <a:t>Data analysis initiation – NHS BSA closely supported by PHE evidence analysis team</a:t>
            </a:r>
          </a:p>
          <a:p>
            <a:pPr marL="0" indent="0"/>
            <a:endParaRPr lang="en-GB" sz="2000" dirty="0" smtClean="0"/>
          </a:p>
          <a:p>
            <a:pPr marL="285750" indent="-285750">
              <a:buFont typeface="Arial" panose="020B0604020202020204" pitchFamily="34" charset="0"/>
              <a:buChar char="•"/>
            </a:pPr>
            <a:r>
              <a:rPr lang="en-GB" sz="2000" dirty="0" smtClean="0"/>
              <a:t>Project progress and ERG papers to be published on .gov.uk website</a:t>
            </a:r>
          </a:p>
          <a:p>
            <a:pPr marL="0" indent="0"/>
            <a:endParaRPr lang="en-GB" sz="2000" dirty="0" smtClean="0"/>
          </a:p>
          <a:p>
            <a:pPr marL="285750" indent="-285750">
              <a:buFont typeface="Arial" panose="020B0604020202020204" pitchFamily="34" charset="0"/>
              <a:buChar char="•"/>
            </a:pPr>
            <a:r>
              <a:rPr lang="en-GB" sz="2000" dirty="0" smtClean="0"/>
              <a:t>Practical arrangements for ERG</a:t>
            </a:r>
          </a:p>
          <a:p>
            <a:pPr marL="285750" indent="-285750">
              <a:buFont typeface="Arial" panose="020B0604020202020204" pitchFamily="34" charset="0"/>
              <a:buChar char="•"/>
            </a:pPr>
            <a:endParaRPr lang="en-GB" sz="2000" dirty="0"/>
          </a:p>
        </p:txBody>
      </p:sp>
      <p:sp>
        <p:nvSpPr>
          <p:cNvPr id="4" name="Slide Number Placeholder 3"/>
          <p:cNvSpPr>
            <a:spLocks noGrp="1"/>
          </p:cNvSpPr>
          <p:nvPr>
            <p:ph type="sldNum" sz="quarter" idx="10"/>
          </p:nvPr>
        </p:nvSpPr>
        <p:spPr/>
        <p:txBody>
          <a:bodyPr/>
          <a:lstStyle/>
          <a:p>
            <a:pPr marL="531813">
              <a:defRPr/>
            </a:pPr>
            <a:r>
              <a:rPr lang="en-US" dirty="0" smtClean="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pPr>
              <a:defRPr/>
            </a:pPr>
            <a:r>
              <a:rPr lang="en-GB" dirty="0" smtClean="0"/>
              <a:t>Prescribed medicines that may cause dependence or withdrawal: a review of the evidence</a:t>
            </a:r>
            <a:endParaRPr lang="en-US" dirty="0"/>
          </a:p>
        </p:txBody>
      </p:sp>
    </p:spTree>
    <p:extLst>
      <p:ext uri="{BB962C8B-B14F-4D97-AF65-F5344CB8AC3E}">
        <p14:creationId xmlns:p14="http://schemas.microsoft.com/office/powerpoint/2010/main" val="14374026"/>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A3BD5-90C3-4BC2-94B6-F5B6FAEAFEE3}">
  <ds:schemaRefs>
    <ds:schemaRef ds:uri="http://schemas.openxmlformats.org/package/2006/metadata/core-properties"/>
    <ds:schemaRef ds:uri="http://purl.org/dc/elements/1.1/"/>
    <ds:schemaRef ds:uri="http://purl.org/dc/dcmitype/"/>
    <ds:schemaRef ds:uri="http://schemas.microsoft.com/sharepoint/v3"/>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3.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1794</TotalTime>
  <Words>488</Words>
  <Application>Microsoft Macintosh PowerPoint</Application>
  <PresentationFormat>On-screen Show (4:3)</PresentationFormat>
  <Paragraphs>56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PHE’s Prescribed Medicines Review: 2nd update for the APPG PDD – 17 October 2018 </vt:lpstr>
      <vt:lpstr>The review will bring together the best available evidence on:</vt:lpstr>
      <vt:lpstr>Progress</vt:lpstr>
      <vt:lpstr>Further progress -  </vt:lpstr>
      <vt:lpstr>Timeline* </vt:lpstr>
      <vt:lpstr>Next steps</vt:lpstr>
    </vt:vector>
  </TitlesOfParts>
  <Company>Cabinet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Glenn Gossling</dc:creator>
  <cp:lastModifiedBy>Anne Guy</cp:lastModifiedBy>
  <cp:revision>171</cp:revision>
  <cp:lastPrinted>2018-06-05T09:17:08Z</cp:lastPrinted>
  <dcterms:created xsi:type="dcterms:W3CDTF">2012-10-10T09:02:29Z</dcterms:created>
  <dcterms:modified xsi:type="dcterms:W3CDTF">2018-10-16T10:18:15Z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